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arashi Shun" initials="IS" lastIdx="1" clrIdx="0">
    <p:extLst>
      <p:ext uri="{19B8F6BF-5375-455C-9EA6-DF929625EA0E}">
        <p15:presenceInfo xmlns:p15="http://schemas.microsoft.com/office/powerpoint/2012/main" userId="6eb90abfaa6793d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78781" autoAdjust="0"/>
  </p:normalViewPr>
  <p:slideViewPr>
    <p:cSldViewPr snapToGrid="0">
      <p:cViewPr varScale="1">
        <p:scale>
          <a:sx n="114" d="100"/>
          <a:sy n="114" d="100"/>
        </p:scale>
        <p:origin x="66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un Igarashi" userId="6eb90abfaa6793dd" providerId="LiveId" clId="{90AD7A14-878C-4862-86B8-4EF04D7BF9DD}"/>
    <pc:docChg chg="custSel modSld">
      <pc:chgData name="Shun Igarashi" userId="6eb90abfaa6793dd" providerId="LiveId" clId="{90AD7A14-878C-4862-86B8-4EF04D7BF9DD}" dt="2024-03-12T05:23:12.881" v="19" actId="20577"/>
      <pc:docMkLst>
        <pc:docMk/>
      </pc:docMkLst>
      <pc:sldChg chg="addSp delSp modSp mod">
        <pc:chgData name="Shun Igarashi" userId="6eb90abfaa6793dd" providerId="LiveId" clId="{90AD7A14-878C-4862-86B8-4EF04D7BF9DD}" dt="2024-03-12T05:23:12.881" v="19" actId="20577"/>
        <pc:sldMkLst>
          <pc:docMk/>
          <pc:sldMk cId="3110037071" sldId="351"/>
        </pc:sldMkLst>
        <pc:spChg chg="add mod">
          <ac:chgData name="Shun Igarashi" userId="6eb90abfaa6793dd" providerId="LiveId" clId="{90AD7A14-878C-4862-86B8-4EF04D7BF9DD}" dt="2024-03-12T05:23:12.881" v="19" actId="20577"/>
          <ac:spMkLst>
            <pc:docMk/>
            <pc:sldMk cId="3110037071" sldId="351"/>
            <ac:spMk id="3" creationId="{110915F5-9FC7-8A92-FF9E-6E832F2BA6CE}"/>
          </ac:spMkLst>
        </pc:spChg>
        <pc:spChg chg="del">
          <ac:chgData name="Shun Igarashi" userId="6eb90abfaa6793dd" providerId="LiveId" clId="{90AD7A14-878C-4862-86B8-4EF04D7BF9DD}" dt="2024-03-12T05:01:43.741" v="0" actId="478"/>
          <ac:spMkLst>
            <pc:docMk/>
            <pc:sldMk cId="3110037071" sldId="351"/>
            <ac:spMk id="3" creationId="{66C10CFB-FCB9-2E69-0D6D-775ABD2FC932}"/>
          </ac:spMkLst>
        </pc:spChg>
        <pc:graphicFrameChg chg="mod">
          <ac:chgData name="Shun Igarashi" userId="6eb90abfaa6793dd" providerId="LiveId" clId="{90AD7A14-878C-4862-86B8-4EF04D7BF9DD}" dt="2024-03-12T05:22:09.342" v="8" actId="1076"/>
          <ac:graphicFrameMkLst>
            <pc:docMk/>
            <pc:sldMk cId="3110037071" sldId="351"/>
            <ac:graphicFrameMk id="2" creationId="{FF5CBC8A-6289-A3E0-F1DD-B3247BD38D3E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B4676-5B58-475E-93A1-BF90C5E050E6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525F91-4D06-40EB-A8FD-88D215137C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97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28FE19-7781-F258-BEB2-DDBEA1254C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C02122-0CA8-5E96-CC6E-7DD584D8EE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295CBB-0CAB-6551-B92C-33A8466E0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1C84DE-C751-334B-38D4-8012189C9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2DE5EE7-88C3-3765-CD0C-9D8DDE1B2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9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94FF8B-0F99-4966-97C6-C93DCF635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163A431-3A82-898A-E039-2009BFF729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BEA699-5CB8-5352-11AB-6F6B0860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C8892D-1D6D-3DEF-98B3-52026891A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2D63ED-7E1C-EA15-F6E3-1BCC13D69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83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0FF844-CA34-98BA-0EC5-EE1BFFB45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D7072F-BF43-5F58-5D95-AE49C034A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09855B-ECD6-06AE-5A84-46C7F1BEF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45FEF1-4FF3-C7D7-324F-10575745E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E06801-E6AF-1874-57D6-7CBC48B3C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41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7B2F1B-A103-7DC1-0C51-BBAA42C5F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B886B4-98BB-49E1-229B-C931E16FF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A8A6E9-ABE9-6FC9-5A47-C603CC11B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E251A9-C03D-0C0F-3025-E4D99825C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B00D80-2740-832A-B5AA-5DC0711DE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8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BD8D38-ABA4-880B-7E44-6414B4863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6930B3-F280-E39A-3E6D-3E59E983C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9DDF62-67BA-C4B1-F746-BCA5A9A82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CCC8F7-528A-DD26-AF8F-EEF6906EA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39FBD2-9D1F-AA0D-B156-9A6CBEAAD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8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018030-CBF4-3BF0-81D1-A0D4EA9BB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9006FA-0959-24F8-EC6B-217D12E531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10B801-01FA-6982-248E-563B4526FE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CAA2A0-013E-12B5-0904-0CBB19DFB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1F44F0-8168-1A97-ED7A-0A8E3DE98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AE1DC3-3DD7-4039-3FCD-D5058F6C4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81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CA3040-0182-7D49-9ECB-A2381399C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22955B-F41E-9B8D-A8FF-450342B89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C8C888-7B09-AF41-FB06-5AA9C33980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E3659F3-3A59-1705-2D3F-AEB6D1AEBC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4C6C8A8-0866-DBFA-388D-66052E5A13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F472DA1-929C-C8E5-2CBF-E400F0762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232F3C8-E2F8-2DAA-BFF9-5E1CC88C7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EC04022-A53F-84B5-AAF9-D5E7E6E1D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15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58414C-2679-7685-EAF3-A7B9968CF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867345-B9BE-DEB4-2229-7FC165F2A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27FCDA8-CCC7-D2FD-1F48-208A884C3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3A5945-1F63-3E8A-EB5F-36245773D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3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150B01B-F2CC-AE12-53AD-D49E884B0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F24D6C5-8F77-9FE5-AB91-CF7AE214A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BA8FEE-C641-6B67-5241-04F0A934A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304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51B4F-8ADD-6D60-2A3C-D3C1A94F6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9CEB47-77AA-27D1-E295-35AF39A7A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F77C79-80CE-3E96-E737-74BF3B0DB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E3674A-674D-D1F0-E5DA-8456343FB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6FDA485-D109-9BA9-3684-C05442189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933FB9-DDAB-EC11-5F27-7AB0720C7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869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4E9F9-F226-DF4B-74C8-DC937568E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47007C8-781E-837D-1722-DDDCBB0B99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FE2195-7C4B-3B46-D3B3-473D3B10C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400412-20FD-3C44-93DE-756FC87C3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71531F-42F2-E18B-0F06-7B6E78B3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37AE7F-73AF-5009-4741-C4E488446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72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D248FBC-FFB0-4F58-FD61-A322786E0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BB9A277-D2B4-66AA-CDA3-FF0925B10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7C2463-1985-E1F7-E8AD-E2E91E9A96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DC8213-C5EB-C95E-EA51-8EB1A4E9C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2F5D91-048E-B338-9BCD-780BA89AC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84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FF5CBC8A-6289-A3E0-F1DD-B3247BD38D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38354"/>
              </p:ext>
            </p:extLst>
          </p:nvPr>
        </p:nvGraphicFramePr>
        <p:xfrm>
          <a:off x="3572920" y="176375"/>
          <a:ext cx="5046162" cy="5414682"/>
        </p:xfrm>
        <a:graphic>
          <a:graphicData uri="http://schemas.openxmlformats.org/drawingml/2006/table">
            <a:tbl>
              <a:tblPr/>
              <a:tblGrid>
                <a:gridCol w="1586460">
                  <a:extLst>
                    <a:ext uri="{9D8B030D-6E8A-4147-A177-3AD203B41FA5}">
                      <a16:colId xmlns:a16="http://schemas.microsoft.com/office/drawing/2014/main" val="2063422198"/>
                    </a:ext>
                  </a:extLst>
                </a:gridCol>
                <a:gridCol w="640686">
                  <a:extLst>
                    <a:ext uri="{9D8B030D-6E8A-4147-A177-3AD203B41FA5}">
                      <a16:colId xmlns:a16="http://schemas.microsoft.com/office/drawing/2014/main" val="3287889146"/>
                    </a:ext>
                  </a:extLst>
                </a:gridCol>
                <a:gridCol w="704754">
                  <a:extLst>
                    <a:ext uri="{9D8B030D-6E8A-4147-A177-3AD203B41FA5}">
                      <a16:colId xmlns:a16="http://schemas.microsoft.com/office/drawing/2014/main" val="829973869"/>
                    </a:ext>
                  </a:extLst>
                </a:gridCol>
                <a:gridCol w="704754">
                  <a:extLst>
                    <a:ext uri="{9D8B030D-6E8A-4147-A177-3AD203B41FA5}">
                      <a16:colId xmlns:a16="http://schemas.microsoft.com/office/drawing/2014/main" val="3281986964"/>
                    </a:ext>
                  </a:extLst>
                </a:gridCol>
                <a:gridCol w="704754">
                  <a:extLst>
                    <a:ext uri="{9D8B030D-6E8A-4147-A177-3AD203B41FA5}">
                      <a16:colId xmlns:a16="http://schemas.microsoft.com/office/drawing/2014/main" val="2342253459"/>
                    </a:ext>
                  </a:extLst>
                </a:gridCol>
                <a:gridCol w="704754">
                  <a:extLst>
                    <a:ext uri="{9D8B030D-6E8A-4147-A177-3AD203B41FA5}">
                      <a16:colId xmlns:a16="http://schemas.microsoft.com/office/drawing/2014/main" val="2592556731"/>
                    </a:ext>
                  </a:extLst>
                </a:gridCol>
              </a:tblGrid>
              <a:tr h="300890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ST1. Changes of standardized uptake value ratio for regional translocator protein in brain regions at before and after rTMS treatment 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393227"/>
                  </a:ext>
                </a:extLst>
              </a:tr>
              <a:tr h="20034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TSPO SUVR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567829"/>
                  </a:ext>
                </a:extLst>
              </a:tr>
              <a:tr h="200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Brain Regions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pre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post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delta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rate (%)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863786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Gray matter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1.07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17.5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3121526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White matter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1.08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16.9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987840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Thalamus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1.36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16.9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2608631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L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1.34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122264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Caudate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1.16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19.3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5796657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L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1.24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0.25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20.2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455272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Putamen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0.26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18.3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390581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L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1.45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1.17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19.4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9357852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Pallidium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1.09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16.2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76175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L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18.2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977858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Hippocampus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0.95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0.16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14.7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0279999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L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1.12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0.19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16.7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5267199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Amygdala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0.81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237035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L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0.79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20.3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892571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Accumbens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1.23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23.4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193141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L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1.26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1.04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17.7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3089800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Brain stem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1.14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17.6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859984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Midbrain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1.11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16.5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8359160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Pons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0.96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18.6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0683497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Medulla oblongata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22.9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5990822"/>
                  </a:ext>
                </a:extLst>
              </a:tr>
              <a:tr h="30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Superior cerebellar peduncle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1.32</a:t>
                      </a:r>
                    </a:p>
                  </a:txBody>
                  <a:tcPr marL="5352" marR="5352" marT="53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1.08</a:t>
                      </a:r>
                    </a:p>
                  </a:txBody>
                  <a:tcPr marL="5352" marR="5352" marT="53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0.24</a:t>
                      </a:r>
                    </a:p>
                  </a:txBody>
                  <a:tcPr marL="5352" marR="5352" marT="53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18.1</a:t>
                      </a:r>
                    </a:p>
                  </a:txBody>
                  <a:tcPr marL="5352" marR="5352" marT="53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5101799"/>
                  </a:ext>
                </a:extLst>
              </a:tr>
              <a:tr h="200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Mean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1.19 </a:t>
                      </a:r>
                    </a:p>
                  </a:txBody>
                  <a:tcPr marL="5352" marR="5352" marT="53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0.97 </a:t>
                      </a:r>
                    </a:p>
                  </a:txBody>
                  <a:tcPr marL="5352" marR="5352" marT="53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0.21 </a:t>
                      </a:r>
                    </a:p>
                  </a:txBody>
                  <a:tcPr marL="5352" marR="5352" marT="53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50" charset="-128"/>
                          <a:cs typeface="Times New Roman" panose="02020603050405020304" pitchFamily="18" charset="0"/>
                        </a:rPr>
                        <a:t>17.9 </a:t>
                      </a:r>
                    </a:p>
                  </a:txBody>
                  <a:tcPr marL="5352" marR="5352" marT="53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447854"/>
                  </a:ext>
                </a:extLst>
              </a:tr>
              <a:tr h="193878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5352" marR="5352" marT="53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65446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0915F5-9FC7-8A92-FF9E-6E832F2BA6CE}"/>
              </a:ext>
            </a:extLst>
          </p:cNvPr>
          <p:cNvSpPr txBox="1"/>
          <p:nvPr/>
        </p:nvSpPr>
        <p:spPr>
          <a:xfrm>
            <a:off x="3481432" y="5343787"/>
            <a:ext cx="5137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 abbreviations are TSPO for translocator protein, SUVR for standardized uptake value ratio, and rTMS for repetitive transcranial magnetic stimulation.</a:t>
            </a:r>
          </a:p>
          <a:p>
            <a:pPr algn="just"/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 measurement of TSPO ligand [11C]DAA1106 was conducted at before and after rTMS treatment.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037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9619</TotalTime>
  <Words>196</Words>
  <Application>Microsoft Office PowerPoint</Application>
  <PresentationFormat>ワイド画面</PresentationFormat>
  <Paragraphs>128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</vt:lpstr>
      <vt:lpstr>游ゴシック Light</vt:lpstr>
      <vt:lpstr>游明朝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Igarashi Shun</dc:creator>
  <cp:lastModifiedBy>Shun Igarashi</cp:lastModifiedBy>
  <cp:revision>170</cp:revision>
  <dcterms:created xsi:type="dcterms:W3CDTF">2022-08-07T22:33:56Z</dcterms:created>
  <dcterms:modified xsi:type="dcterms:W3CDTF">2024-03-12T05:23:17Z</dcterms:modified>
</cp:coreProperties>
</file>