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5"/>
  </p:normalViewPr>
  <p:slideViewPr>
    <p:cSldViewPr snapToGrid="0" snapToObjects="1">
      <p:cViewPr varScale="1">
        <p:scale>
          <a:sx n="76" d="100"/>
          <a:sy n="76" d="100"/>
        </p:scale>
        <p:origin x="69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79FF7-D14D-A947-AF79-24020595FD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957164B-0B98-574A-9590-45941EC825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58479A1-B186-4647-BB3E-EEC93B9A0421}"/>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5" name="Footer Placeholder 4">
            <a:extLst>
              <a:ext uri="{FF2B5EF4-FFF2-40B4-BE49-F238E27FC236}">
                <a16:creationId xmlns:a16="http://schemas.microsoft.com/office/drawing/2014/main" id="{68D24C68-09C6-B649-88D6-909C976264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A9950B-7C70-6F47-86B5-F329597CD9F6}"/>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42408814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3A42E-AD8A-BC45-A71F-B7B632FBC97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753740B-6B08-5A4C-9E2A-B4DE8D66FD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2F0621-AEE9-8946-84CB-38A1C10D8E3F}"/>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5" name="Footer Placeholder 4">
            <a:extLst>
              <a:ext uri="{FF2B5EF4-FFF2-40B4-BE49-F238E27FC236}">
                <a16:creationId xmlns:a16="http://schemas.microsoft.com/office/drawing/2014/main" id="{3BCBF51F-A585-1E4D-80DA-0A56393931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A11748-E3D7-3B42-B28B-EE5CAF5AAF6A}"/>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833632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8E9F372-05A8-754A-A17C-AC4FCD00801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BEF6E33-2C0E-2A48-9C5E-AF0351620B5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3B8107-70AB-494F-832A-17D3BFB3C09B}"/>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5" name="Footer Placeholder 4">
            <a:extLst>
              <a:ext uri="{FF2B5EF4-FFF2-40B4-BE49-F238E27FC236}">
                <a16:creationId xmlns:a16="http://schemas.microsoft.com/office/drawing/2014/main" id="{F64E2CF1-CF14-BA4E-98CD-670205D155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B69E71-1D9E-8041-8366-7221022F39E2}"/>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1605963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4A3293-4648-474C-B7D8-A595A94F403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C7C11C2-9BB3-8546-BA06-AC9470B2DD1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B7AFA5F-433B-474B-9A58-AA22B2247588}"/>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5" name="Footer Placeholder 4">
            <a:extLst>
              <a:ext uri="{FF2B5EF4-FFF2-40B4-BE49-F238E27FC236}">
                <a16:creationId xmlns:a16="http://schemas.microsoft.com/office/drawing/2014/main" id="{398FB3C0-2F7B-224D-8A14-57E2BADBEB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F0D0D0-128B-D843-B610-B384FFA52F4A}"/>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3128037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24B7B-F7EE-704C-9E3D-8BD843F898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C1B94D7-D946-9843-A65E-83E408AB1B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964AE9-924E-D141-946D-FFC39B5821FA}"/>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5" name="Footer Placeholder 4">
            <a:extLst>
              <a:ext uri="{FF2B5EF4-FFF2-40B4-BE49-F238E27FC236}">
                <a16:creationId xmlns:a16="http://schemas.microsoft.com/office/drawing/2014/main" id="{45968485-A401-AA4A-BD0D-4A049F48A8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DE4370-A128-F04C-A849-3DDE8BCCB0A1}"/>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3997903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6CAF9-4349-5648-932E-327DA539D4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5E72C6-6C2A-F943-8860-2093E8966B3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150FC50-8975-BF42-86C3-BADEEBB8251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74DF78A-161C-F544-A504-D4195626ADA0}"/>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6" name="Footer Placeholder 5">
            <a:extLst>
              <a:ext uri="{FF2B5EF4-FFF2-40B4-BE49-F238E27FC236}">
                <a16:creationId xmlns:a16="http://schemas.microsoft.com/office/drawing/2014/main" id="{F005D4D4-6E26-F54F-93D3-8D56FD1C83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872C99-6B37-9549-8CA9-F5776C0EFF6B}"/>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3428883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24DCA-A4EC-E24E-BB2C-1E5DB202FC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E17732D-4E31-9248-804E-B099691B53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27DFFFF-C8A5-BE4C-A622-E29BBDDFCF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4BCFEFA-3E34-8248-B4A3-D0C5E2FFCE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C1872AF-1EF7-0A4D-BA26-F4740BE066F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75BEC3C-34EE-4341-84E5-9ED41F47B199}"/>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8" name="Footer Placeholder 7">
            <a:extLst>
              <a:ext uri="{FF2B5EF4-FFF2-40B4-BE49-F238E27FC236}">
                <a16:creationId xmlns:a16="http://schemas.microsoft.com/office/drawing/2014/main" id="{5844CF23-D925-0946-86F8-48E303A0E32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05F1918-B9A4-0547-8695-FCC1BE210800}"/>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339548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EEB0F-FDC9-934E-94D5-A0F762A21EB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8633837-94C7-2049-A8F2-08C988C12484}"/>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4" name="Footer Placeholder 3">
            <a:extLst>
              <a:ext uri="{FF2B5EF4-FFF2-40B4-BE49-F238E27FC236}">
                <a16:creationId xmlns:a16="http://schemas.microsoft.com/office/drawing/2014/main" id="{BF97C191-7105-E04D-A617-C94C04881F9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2112B5-AB69-EA4E-A172-5BBB6A0DF4B3}"/>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157082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CB60DEC-72A2-0A46-AE02-FD8D52EF15AF}"/>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3" name="Footer Placeholder 2">
            <a:extLst>
              <a:ext uri="{FF2B5EF4-FFF2-40B4-BE49-F238E27FC236}">
                <a16:creationId xmlns:a16="http://schemas.microsoft.com/office/drawing/2014/main" id="{DD0132B0-FCB9-7F46-90CD-E7793E72CFF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1C3980F-3865-E848-96F4-A6D4025B5E2D}"/>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3538989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3FF3D-9F28-7143-A7DC-372D3522C2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4D07887-D96E-3847-AEC9-44022636405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C70FDD3-5188-374B-A9AF-579966AD5C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EAD89D-E1FF-4243-9EF6-EF44A95D9EC3}"/>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6" name="Footer Placeholder 5">
            <a:extLst>
              <a:ext uri="{FF2B5EF4-FFF2-40B4-BE49-F238E27FC236}">
                <a16:creationId xmlns:a16="http://schemas.microsoft.com/office/drawing/2014/main" id="{46950D0C-B2E8-8B45-A5D3-FF7815D6F8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1208147-0764-6F43-9542-0E94B8862715}"/>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3676808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287EB-5466-AD4B-BBB0-B3E7A52E94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30F661C-9C46-CC49-AF36-499DD6769E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6DDE5B9-0904-774C-ACE7-C0679CE5C8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A543C1-EAFF-7440-8080-B1DF83FC6553}"/>
              </a:ext>
            </a:extLst>
          </p:cNvPr>
          <p:cNvSpPr>
            <a:spLocks noGrp="1"/>
          </p:cNvSpPr>
          <p:nvPr>
            <p:ph type="dt" sz="half" idx="10"/>
          </p:nvPr>
        </p:nvSpPr>
        <p:spPr/>
        <p:txBody>
          <a:bodyPr/>
          <a:lstStyle/>
          <a:p>
            <a:fld id="{EA864174-B59A-BD49-B6C0-F8CCFA5467CA}" type="datetimeFigureOut">
              <a:rPr lang="en-US" smtClean="0"/>
              <a:t>10/30/2019</a:t>
            </a:fld>
            <a:endParaRPr lang="en-US"/>
          </a:p>
        </p:txBody>
      </p:sp>
      <p:sp>
        <p:nvSpPr>
          <p:cNvPr id="6" name="Footer Placeholder 5">
            <a:extLst>
              <a:ext uri="{FF2B5EF4-FFF2-40B4-BE49-F238E27FC236}">
                <a16:creationId xmlns:a16="http://schemas.microsoft.com/office/drawing/2014/main" id="{45DE075E-A3B2-FD4F-B161-541A0AF77EE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5C39961-E442-0A4E-8787-1B08E883A19B}"/>
              </a:ext>
            </a:extLst>
          </p:cNvPr>
          <p:cNvSpPr>
            <a:spLocks noGrp="1"/>
          </p:cNvSpPr>
          <p:nvPr>
            <p:ph type="sldNum" sz="quarter" idx="12"/>
          </p:nvPr>
        </p:nvSpPr>
        <p:spPr/>
        <p:txBody>
          <a:bodyPr/>
          <a:lstStyle/>
          <a:p>
            <a:fld id="{2CD696D3-C039-644A-8980-A32453359B13}" type="slidenum">
              <a:rPr lang="en-US" smtClean="0"/>
              <a:t>‹#›</a:t>
            </a:fld>
            <a:endParaRPr lang="en-US"/>
          </a:p>
        </p:txBody>
      </p:sp>
    </p:spTree>
    <p:extLst>
      <p:ext uri="{BB962C8B-B14F-4D97-AF65-F5344CB8AC3E}">
        <p14:creationId xmlns:p14="http://schemas.microsoft.com/office/powerpoint/2010/main" val="4223651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4C4FAE-4677-394E-A7F9-D4210FA0DA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13588CE-37B3-7A45-9D2C-D92301883E1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799A7B-7705-9D43-A6B4-3352088271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864174-B59A-BD49-B6C0-F8CCFA5467CA}" type="datetimeFigureOut">
              <a:rPr lang="en-US" smtClean="0"/>
              <a:t>10/30/2019</a:t>
            </a:fld>
            <a:endParaRPr lang="en-US"/>
          </a:p>
        </p:txBody>
      </p:sp>
      <p:sp>
        <p:nvSpPr>
          <p:cNvPr id="5" name="Footer Placeholder 4">
            <a:extLst>
              <a:ext uri="{FF2B5EF4-FFF2-40B4-BE49-F238E27FC236}">
                <a16:creationId xmlns:a16="http://schemas.microsoft.com/office/drawing/2014/main" id="{8FB6E12D-4759-C044-B66F-32AB7A5A21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1712C0E-9ACD-F54D-89D2-4CBCBE5478A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D696D3-C039-644A-8980-A32453359B13}" type="slidenum">
              <a:rPr lang="en-US" smtClean="0"/>
              <a:t>‹#›</a:t>
            </a:fld>
            <a:endParaRPr lang="en-US"/>
          </a:p>
        </p:txBody>
      </p:sp>
    </p:spTree>
    <p:extLst>
      <p:ext uri="{BB962C8B-B14F-4D97-AF65-F5344CB8AC3E}">
        <p14:creationId xmlns:p14="http://schemas.microsoft.com/office/powerpoint/2010/main" val="3051767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DEAAEFE-065D-2941-9E40-5A8B23410205}"/>
              </a:ext>
            </a:extLst>
          </p:cNvPr>
          <p:cNvPicPr/>
          <p:nvPr/>
        </p:nvPicPr>
        <p:blipFill rotWithShape="1">
          <a:blip r:embed="rId2" cstate="print">
            <a:extLst>
              <a:ext uri="{28A0092B-C50C-407E-A947-70E740481C1C}">
                <a14:useLocalDpi xmlns:a14="http://schemas.microsoft.com/office/drawing/2010/main" val="0"/>
              </a:ext>
            </a:extLst>
          </a:blip>
          <a:srcRect l="1660" t="20661" r="51670" b="1071"/>
          <a:stretch/>
        </p:blipFill>
        <p:spPr bwMode="auto">
          <a:xfrm>
            <a:off x="3199039" y="394969"/>
            <a:ext cx="5407932" cy="440925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53640926-AAD7-44D8-BBD7-CCE9431645EC}">
              <a14:shadowObscured xmlns:a14="http://schemas.microsoft.com/office/drawing/2010/main"/>
            </a:ext>
          </a:extLst>
        </p:spPr>
      </p:pic>
      <p:sp>
        <p:nvSpPr>
          <p:cNvPr id="5" name="Rectangle 4">
            <a:extLst>
              <a:ext uri="{FF2B5EF4-FFF2-40B4-BE49-F238E27FC236}">
                <a16:creationId xmlns:a16="http://schemas.microsoft.com/office/drawing/2014/main" id="{39A86345-3380-A44E-B6F0-9000AE8DB329}"/>
              </a:ext>
            </a:extLst>
          </p:cNvPr>
          <p:cNvSpPr/>
          <p:nvPr/>
        </p:nvSpPr>
        <p:spPr>
          <a:xfrm>
            <a:off x="468922" y="4977303"/>
            <a:ext cx="11629293" cy="1664558"/>
          </a:xfrm>
          <a:prstGeom prst="rect">
            <a:avLst/>
          </a:prstGeom>
        </p:spPr>
        <p:txBody>
          <a:bodyPr wrap="square">
            <a:spAutoFit/>
          </a:bodyPr>
          <a:lstStyle/>
          <a:p>
            <a:pPr>
              <a:lnSpc>
                <a:spcPct val="115000"/>
              </a:lnSpc>
            </a:pPr>
            <a:r>
              <a:rPr lang="en-US" b="1" dirty="0">
                <a:latin typeface="Arial" panose="020B0604020202020204" pitchFamily="34" charset="0"/>
                <a:ea typeface="Calibri" panose="020F0502020204030204" pitchFamily="34" charset="0"/>
                <a:cs typeface="Times New Roman" panose="02020603050405020304" pitchFamily="18" charset="0"/>
              </a:rPr>
              <a:t>S</a:t>
            </a:r>
            <a:r>
              <a:rPr lang="en-US" b="1">
                <a:latin typeface="Arial" panose="020B0604020202020204" pitchFamily="34" charset="0"/>
                <a:ea typeface="Calibri" panose="020F0502020204030204" pitchFamily="34" charset="0"/>
                <a:cs typeface="Times New Roman" panose="02020603050405020304" pitchFamily="18" charset="0"/>
              </a:rPr>
              <a:t>upplemental </a:t>
            </a:r>
            <a:r>
              <a:rPr lang="en-US" b="1" dirty="0">
                <a:latin typeface="Arial" panose="020B0604020202020204" pitchFamily="34" charset="0"/>
                <a:ea typeface="Calibri" panose="020F0502020204030204" pitchFamily="34" charset="0"/>
                <a:cs typeface="Times New Roman" panose="02020603050405020304" pitchFamily="18" charset="0"/>
              </a:rPr>
              <a:t>Figure 1.</a:t>
            </a:r>
            <a:r>
              <a:rPr lang="en-US" dirty="0">
                <a:latin typeface="Arial" panose="020B0604020202020204" pitchFamily="34" charset="0"/>
                <a:ea typeface="Calibri" panose="020F0502020204030204" pitchFamily="34" charset="0"/>
                <a:cs typeface="Times New Roman" panose="02020603050405020304" pitchFamily="18" charset="0"/>
              </a:rPr>
              <a:t> Mood Outcomes Program Clinician Dashboard displaying the longitudinal results of a patient on the four patient reported outcome measures: PHQ-9, GAD-7, ASRM, and C-SSRS.  The responses are flagged if answers are incomplete and if there is concern about suicide risk that the providers should attend with the patient.  The provider may additionally click to answers to specific questions and copy and paste the graphs and responses to questions to the patient’s electronic medical record if desired.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041347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87</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Morreale</dc:creator>
  <cp:lastModifiedBy>Efrem Tuquabo</cp:lastModifiedBy>
  <cp:revision>2</cp:revision>
  <dcterms:created xsi:type="dcterms:W3CDTF">2019-10-18T14:52:24Z</dcterms:created>
  <dcterms:modified xsi:type="dcterms:W3CDTF">2019-10-30T16:13:04Z</dcterms:modified>
</cp:coreProperties>
</file>